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9" r:id="rId6"/>
    <p:sldId id="270" r:id="rId7"/>
    <p:sldId id="260" r:id="rId8"/>
    <p:sldId id="262" r:id="rId9"/>
    <p:sldId id="264" r:id="rId10"/>
    <p:sldId id="266" r:id="rId11"/>
    <p:sldId id="267" r:id="rId12"/>
    <p:sldId id="268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hsen" initials="M" lastIdx="1" clrIdx="0">
    <p:extLst>
      <p:ext uri="{19B8F6BF-5375-455C-9EA6-DF929625EA0E}">
        <p15:presenceInfo xmlns:p15="http://schemas.microsoft.com/office/powerpoint/2012/main" userId="Mohse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E70C98B6-D352-4AEE-9779-DB3A45C156B5}" type="datetimeFigureOut">
              <a:rPr lang="fa-IR" smtClean="0"/>
              <a:t>22/10/1439</a:t>
            </a:fld>
            <a:endParaRPr lang="fa-I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a-I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420E50A9-5F82-4F71-93C9-BB8C952F4B19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492464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6CEB007-9A33-4E05-8A72-FA741CA366F7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9FD88-05D1-41C3-A58D-742F86F9C023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7057A5F-897B-4156-992F-A861846FC4FF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14510F9-38C7-48E0-BAF8-AFE203C6339A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013F4CE-353D-404F-B0B2-7E11B17FEF11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3538-76C0-4A07-812A-9F283C5CCB95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481E1-9C95-4F6D-8C7A-0FC040E2D079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32856-4129-47A9-8E9C-B18800EA751E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3AE8B66-D23B-48B8-907F-F6948EB4C766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F15AB-8519-447C-999E-5CE3A9E302AB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E755857-3CE8-4D02-95EB-8E730A47CD6F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2C5CA-CAC2-4D51-98B6-400E9F99DAE9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A41A4-17A4-48B8-9857-1BC3B1E5B5D0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DFDCF-A11E-4B98-9980-160EC5A3DB1F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45323-6082-45DB-BED2-2A358D9FBDFF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2CDF1-3CF8-431E-AA97-2E468016921A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44E1E-6683-4939-A323-FCF3B90E5BDA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slow" advTm="3000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791EE-9984-441A-A21B-4DCEAF0EDF21}" type="datetime1">
              <a:rPr lang="en-US" smtClean="0"/>
              <a:t>7/5/2018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ransition spd="slow" advTm="30000">
    <p:push dir="u"/>
  </p:transition>
  <p:hf hdr="0" ftr="0" dt="0"/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2262" y="1524732"/>
            <a:ext cx="9448800" cy="1825096"/>
          </a:xfrm>
        </p:spPr>
        <p:txBody>
          <a:bodyPr>
            <a:normAutofit fontScale="90000"/>
          </a:bodyPr>
          <a:lstStyle/>
          <a:p>
            <a:pPr algn="ctr"/>
            <a:r>
              <a:rPr lang="fa-IR" sz="9600" dirty="0">
                <a:latin typeface="A Hayat" panose="020B0800040000020004" pitchFamily="34" charset="-78"/>
                <a:ea typeface="A Hayat" panose="020B0800040000020004" pitchFamily="34" charset="-78"/>
                <a:cs typeface="A Hayat" panose="020B0800040000020004" pitchFamily="34" charset="-78"/>
              </a:rPr>
              <a:t>B</a:t>
            </a:r>
            <a:r>
              <a:rPr lang="en-US" sz="9600" dirty="0" err="1">
                <a:latin typeface="A Hayat" panose="020B0800040000020004" pitchFamily="34" charset="-78"/>
                <a:ea typeface="A Hayat" panose="020B0800040000020004" pitchFamily="34" charset="-78"/>
                <a:cs typeface="A Hayat" panose="020B0800040000020004" pitchFamily="34" charset="-78"/>
              </a:rPr>
              <a:t>anner</a:t>
            </a:r>
            <a:r>
              <a:rPr lang="en-US" sz="9600" dirty="0">
                <a:latin typeface="A Hayat" panose="020B0800040000020004" pitchFamily="34" charset="-78"/>
                <a:ea typeface="A Hayat" panose="020B0800040000020004" pitchFamily="34" charset="-78"/>
                <a:cs typeface="A Hayat" panose="020B0800040000020004" pitchFamily="34" charset="-78"/>
              </a:rPr>
              <a:t> </a:t>
            </a:r>
            <a:r>
              <a:rPr lang="en-US" sz="9600" dirty="0" err="1">
                <a:latin typeface="A Hayat" panose="020B0800040000020004" pitchFamily="34" charset="-78"/>
                <a:ea typeface="A Hayat" panose="020B0800040000020004" pitchFamily="34" charset="-78"/>
                <a:cs typeface="A Hayat" panose="020B0800040000020004" pitchFamily="34" charset="-78"/>
              </a:rPr>
              <a:t>grabbng</a:t>
            </a:r>
            <a:endParaRPr lang="fa-IR" sz="9600" dirty="0">
              <a:latin typeface="A Hayat" panose="020B0800040000020004" pitchFamily="34" charset="-78"/>
              <a:ea typeface="A Hayat" panose="020B0800040000020004" pitchFamily="34" charset="-78"/>
              <a:cs typeface="A Hayat" panose="020B0800040000020004" pitchFamily="34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329" y="3992519"/>
            <a:ext cx="2139860" cy="198155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B1FFAA-541A-40B5-A26A-BA01D82C5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027723"/>
      </p:ext>
    </p:extLst>
  </p:cSld>
  <p:clrMapOvr>
    <a:masterClrMapping/>
  </p:clrMapOvr>
  <p:transition spd="slow" advTm="30000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9B6C3-229F-4ECE-89DA-9CCE75CE7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C62D8-7077-4670-ADDD-3DFECE79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4707723"/>
            <a:ext cx="10820400" cy="1306215"/>
          </a:xfrm>
        </p:spPr>
        <p:txBody>
          <a:bodyPr>
            <a:normAutofit/>
          </a:bodyPr>
          <a:lstStyle/>
          <a:p>
            <a:r>
              <a:rPr lang="fa-IR" sz="1600" b="1" dirty="0">
                <a:cs typeface="B Nazanin" panose="00000400000000000000" pitchFamily="2" charset="-78"/>
              </a:rPr>
              <a:t>در تصویر اسلاید قبل ما ابتدا یک فرم ایجاد می کنیم.</a:t>
            </a:r>
          </a:p>
          <a:p>
            <a:r>
              <a:rPr lang="fa-IR" sz="1600" b="1" dirty="0">
                <a:cs typeface="B Nazanin" panose="00000400000000000000" pitchFamily="2" charset="-78"/>
              </a:rPr>
              <a:t>ما در فرم آی پی را از کاربر دریافت می کنیم و در شی ای از مدل ذخیره می کنیم.</a:t>
            </a:r>
          </a:p>
          <a:p>
            <a:endParaRPr lang="fa-IR" sz="1600" b="1" dirty="0">
              <a:cs typeface="B Nazanin" panose="000004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281B96-03AD-460A-AC9D-297D6293C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93" y="415440"/>
            <a:ext cx="11517923" cy="42642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3E65AE-5915-4DE6-A2BF-8C9AE8BDD8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77" y="5480909"/>
            <a:ext cx="1181331" cy="100186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D433E4-900F-4B17-A094-B9201A582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52800" y="6065795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90776"/>
      </p:ext>
    </p:extLst>
  </p:cSld>
  <p:clrMapOvr>
    <a:masterClrMapping/>
  </p:clrMapOvr>
  <p:transition spd="slow" advTm="30000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D3851-5C41-4BAE-81EE-914376B41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4800600"/>
            <a:ext cx="10820400" cy="1646685"/>
          </a:xfrm>
        </p:spPr>
        <p:txBody>
          <a:bodyPr>
            <a:normAutofit/>
          </a:bodyPr>
          <a:lstStyle/>
          <a:p>
            <a:r>
              <a:rPr lang="fa-IR" sz="1600" b="1" dirty="0">
                <a:cs typeface="B Nazanin" panose="00000400000000000000" pitchFamily="2" charset="-78"/>
              </a:rPr>
              <a:t>در تصویر فوق شما </a:t>
            </a:r>
            <a:r>
              <a:rPr lang="en-US" sz="1600" b="1" dirty="0">
                <a:cs typeface="B Nazanin" panose="00000400000000000000" pitchFamily="2" charset="-78"/>
              </a:rPr>
              <a:t>Result View </a:t>
            </a:r>
            <a:r>
              <a:rPr lang="fa-IR" sz="1600" b="1" dirty="0">
                <a:cs typeface="B Nazanin" panose="00000400000000000000" pitchFamily="2" charset="-78"/>
              </a:rPr>
              <a:t> را مشاهده می کنید.</a:t>
            </a:r>
          </a:p>
          <a:p>
            <a:r>
              <a:rPr lang="fa-IR" sz="1600" b="1" dirty="0">
                <a:cs typeface="B Nazanin" panose="00000400000000000000" pitchFamily="2" charset="-78"/>
              </a:rPr>
              <a:t>ابتدا فایل مربوطه را خوانده سپس هر خط از آن را در یک عنصر از آرایه ذخیره می کنیم.</a:t>
            </a:r>
          </a:p>
          <a:p>
            <a:r>
              <a:rPr lang="fa-IR" sz="1600" b="1" dirty="0">
                <a:cs typeface="B Nazanin" panose="00000400000000000000" pitchFamily="2" charset="-78"/>
              </a:rPr>
              <a:t>سپس آرایه مورد نظر را چاپ می کنیم.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9644EE-6451-4F9A-9C0F-3849903AF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338" y="109385"/>
            <a:ext cx="9636370" cy="44714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49E03D-4ADF-47E2-A57F-D042C081DE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77" y="5480909"/>
            <a:ext cx="1181331" cy="100186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EE65C7-91A9-40A5-85A4-2A19FF0B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88323" y="6183923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0019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30000">
        <p15:prstTrans prst="fallOver"/>
      </p:transition>
    </mc:Choice>
    <mc:Fallback xmlns="">
      <p:transition spd="slow" advTm="30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83670-A730-4D2A-9489-BFC41EDDD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4936635"/>
            <a:ext cx="8610600" cy="1293028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fa-IR" sz="3600" b="1" dirty="0" smtClean="0">
                <a:latin typeface="+mn-lt"/>
                <a:ea typeface="+mn-ea"/>
                <a:cs typeface="B Nazanin" panose="00000400000000000000" pitchFamily="2" charset="-78"/>
              </a:rPr>
              <a:t> نمایی </a:t>
            </a:r>
            <a:r>
              <a:rPr lang="fa-IR" sz="3600" b="1" dirty="0">
                <a:latin typeface="+mn-lt"/>
                <a:ea typeface="+mn-ea"/>
                <a:cs typeface="B Nazanin" panose="00000400000000000000" pitchFamily="2" charset="-78"/>
              </a:rPr>
              <a:t>از اجرای پروژه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26B0D1-E4C0-4EB1-96F8-F84B079358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77" y="5480909"/>
            <a:ext cx="1181331" cy="100186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389FA9-288F-4259-8119-157767451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39966" y="6117653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97" y="109450"/>
            <a:ext cx="7781389" cy="37825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r="1104"/>
          <a:stretch/>
        </p:blipFill>
        <p:spPr>
          <a:xfrm>
            <a:off x="4974247" y="1634828"/>
            <a:ext cx="6994898" cy="343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872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0">
        <p:fade/>
      </p:transition>
    </mc:Choice>
    <mc:Fallback xmlns="">
      <p:transition spd="med" advTm="30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fa-IR" sz="2400" cap="all" dirty="0">
                <a:cs typeface="B Nazanin" panose="00000400000000000000" pitchFamily="2" charset="-78"/>
              </a:rPr>
              <a:t>قابل ذکر است که پروژه طوری طراحی شده که بدون </a:t>
            </a:r>
            <a:r>
              <a:rPr lang="fa-IR" sz="2400" cap="all" dirty="0" err="1">
                <a:cs typeface="B Nazanin" panose="00000400000000000000" pitchFamily="2" charset="-78"/>
              </a:rPr>
              <a:t>دیتابیس</a:t>
            </a:r>
            <a:r>
              <a:rPr lang="fa-IR" sz="2400" cap="all" dirty="0">
                <a:cs typeface="B Nazanin" panose="00000400000000000000" pitchFamily="2" charset="-78"/>
              </a:rPr>
              <a:t> هم </a:t>
            </a:r>
            <a:r>
              <a:rPr lang="fa-IR" sz="2400" cap="all" dirty="0" err="1">
                <a:cs typeface="B Nazanin" panose="00000400000000000000" pitchFamily="2" charset="-78"/>
              </a:rPr>
              <a:t>بع</a:t>
            </a:r>
            <a:r>
              <a:rPr lang="fa-IR" sz="2400" cap="all" dirty="0">
                <a:cs typeface="B Nazanin" panose="00000400000000000000" pitchFamily="2" charset="-78"/>
              </a:rPr>
              <a:t> درستی عمل می کند اما برای اینکه اطلاعات به نحوی که توضیح داده شد در </a:t>
            </a:r>
            <a:r>
              <a:rPr lang="fa-IR" sz="2400" cap="all" dirty="0" err="1">
                <a:cs typeface="B Nazanin" panose="00000400000000000000" pitchFamily="2" charset="-78"/>
              </a:rPr>
              <a:t>دیتابیس</a:t>
            </a:r>
            <a:r>
              <a:rPr lang="fa-IR" sz="2400" cap="all" dirty="0">
                <a:cs typeface="B Nazanin" panose="00000400000000000000" pitchFamily="2" charset="-78"/>
              </a:rPr>
              <a:t> ذخیره شود </a:t>
            </a:r>
            <a:r>
              <a:rPr lang="en-US" sz="2400" cap="all" dirty="0" err="1">
                <a:cs typeface="B Nazanin" panose="00000400000000000000" pitchFamily="2" charset="-78"/>
              </a:rPr>
              <a:t>bak</a:t>
            </a:r>
            <a:r>
              <a:rPr lang="en-US" sz="2400" cap="all" dirty="0">
                <a:cs typeface="B Nazanin" panose="00000400000000000000" pitchFamily="2" charset="-78"/>
              </a:rPr>
              <a:t> file </a:t>
            </a:r>
            <a:r>
              <a:rPr lang="fa-IR" sz="2400" cap="all" dirty="0">
                <a:cs typeface="B Nazanin" panose="00000400000000000000" pitchFamily="2" charset="-78"/>
              </a:rPr>
              <a:t> موجود در فایل ارسالی را در </a:t>
            </a:r>
            <a:r>
              <a:rPr lang="fa-IR" sz="2400" cap="all" dirty="0" err="1">
                <a:cs typeface="B Nazanin" panose="00000400000000000000" pitchFamily="2" charset="-78"/>
              </a:rPr>
              <a:t>دیتابیس</a:t>
            </a:r>
            <a:r>
              <a:rPr lang="fa-IR" sz="2400" cap="all" dirty="0">
                <a:cs typeface="B Nazanin" panose="00000400000000000000" pitchFamily="2" charset="-78"/>
              </a:rPr>
              <a:t> خود قرار داده و </a:t>
            </a:r>
            <a:r>
              <a:rPr lang="fa-IR" sz="2400" cap="all" dirty="0" err="1">
                <a:cs typeface="B Nazanin" panose="00000400000000000000" pitchFamily="2" charset="-78"/>
              </a:rPr>
              <a:t>یوزرنیم</a:t>
            </a:r>
            <a:r>
              <a:rPr lang="fa-IR" sz="2400" cap="all" dirty="0">
                <a:cs typeface="B Nazanin" panose="00000400000000000000" pitchFamily="2" charset="-78"/>
              </a:rPr>
              <a:t> ، </a:t>
            </a:r>
            <a:r>
              <a:rPr lang="fa-IR" sz="2400" cap="all" dirty="0" err="1">
                <a:cs typeface="B Nazanin" panose="00000400000000000000" pitchFamily="2" charset="-78"/>
              </a:rPr>
              <a:t>پسورد</a:t>
            </a:r>
            <a:r>
              <a:rPr lang="fa-IR" sz="2400" cap="all" dirty="0">
                <a:cs typeface="B Nazanin" panose="00000400000000000000" pitchFamily="2" charset="-78"/>
              </a:rPr>
              <a:t> </a:t>
            </a:r>
            <a:r>
              <a:rPr lang="en-US" sz="2400" cap="all" dirty="0" err="1">
                <a:cs typeface="B Nazanin" panose="00000400000000000000" pitchFamily="2" charset="-78"/>
              </a:rPr>
              <a:t>sqlserver</a:t>
            </a:r>
            <a:r>
              <a:rPr lang="fa-IR" sz="2400" cap="all" dirty="0">
                <a:cs typeface="B Nazanin" panose="00000400000000000000" pitchFamily="2" charset="-78"/>
              </a:rPr>
              <a:t> خود را در قسمت </a:t>
            </a:r>
            <a:r>
              <a:rPr lang="en-US" sz="2400" cap="all" dirty="0" err="1">
                <a:cs typeface="B Nazanin" panose="00000400000000000000" pitchFamily="2" charset="-78"/>
              </a:rPr>
              <a:t>webconfing</a:t>
            </a:r>
            <a:r>
              <a:rPr lang="fa-IR" sz="2400" cap="all" dirty="0">
                <a:cs typeface="B Nazanin" panose="00000400000000000000" pitchFamily="2" charset="-78"/>
              </a:rPr>
              <a:t> پروژه به جای مشخصات قبلی وارد نمایید.</a:t>
            </a:r>
          </a:p>
          <a:p>
            <a:endParaRPr lang="fa-IR" dirty="0"/>
          </a:p>
          <a:p>
            <a:endParaRPr lang="fa-IR" dirty="0" smtClean="0"/>
          </a:p>
          <a:p>
            <a:endParaRPr lang="fa-IR" dirty="0"/>
          </a:p>
          <a:p>
            <a:pPr marL="0" indent="0" algn="ctr">
              <a:buNone/>
            </a:pPr>
            <a:r>
              <a:rPr lang="fa-IR" sz="4800" cap="all" dirty="0">
                <a:cs typeface="B Nazanin" panose="00000400000000000000" pitchFamily="2" charset="-78"/>
              </a:rPr>
              <a:t>با تشکر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18008"/>
      </p:ext>
    </p:extLst>
  </p:cSld>
  <p:clrMapOvr>
    <a:masterClrMapping/>
  </p:clrMapOvr>
  <p:transition spd="med" advTm="30000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9408" y="930871"/>
            <a:ext cx="10820400" cy="5050972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fa-IR" sz="2000" dirty="0">
                <a:cs typeface="2  Esfehan" panose="00000700000000000000" pitchFamily="2" charset="-78"/>
              </a:rPr>
              <a:t>بسمه تعالی</a:t>
            </a:r>
          </a:p>
          <a:p>
            <a:pPr marL="0" indent="0">
              <a:buNone/>
            </a:pPr>
            <a:endParaRPr lang="fa-IR" sz="2000" dirty="0">
              <a:cs typeface="2  Esfehan" panose="00000700000000000000" pitchFamily="2" charset="-78"/>
            </a:endParaRPr>
          </a:p>
          <a:p>
            <a:pPr marL="0" indent="0">
              <a:buNone/>
            </a:pPr>
            <a:r>
              <a:rPr lang="fa-IR" sz="2000" dirty="0">
                <a:cs typeface="2  Esfehan" panose="00000700000000000000" pitchFamily="2" charset="-78"/>
              </a:rPr>
              <a:t>اعضای گروه</a:t>
            </a:r>
            <a:r>
              <a:rPr lang="fa-IR" sz="2400" dirty="0">
                <a:cs typeface="2  Esfehan" panose="00000700000000000000" pitchFamily="2" charset="-78"/>
              </a:rPr>
              <a:t>:</a:t>
            </a:r>
          </a:p>
          <a:p>
            <a:r>
              <a:rPr lang="fa-IR" sz="4200" dirty="0">
                <a:cs typeface="2  Esfehan" panose="00000700000000000000" pitchFamily="2" charset="-78"/>
              </a:rPr>
              <a:t>امیرحسین زارعی</a:t>
            </a:r>
          </a:p>
          <a:p>
            <a:r>
              <a:rPr lang="fa-IR" sz="4200" dirty="0">
                <a:cs typeface="2  Esfehan" panose="00000700000000000000" pitchFamily="2" charset="-78"/>
              </a:rPr>
              <a:t>سید محمد مهدی قدمگاهی </a:t>
            </a:r>
          </a:p>
          <a:p>
            <a:r>
              <a:rPr lang="fa-IR" sz="4200" dirty="0">
                <a:cs typeface="2  Esfehan" panose="00000700000000000000" pitchFamily="2" charset="-78"/>
              </a:rPr>
              <a:t>محسن کبیریان</a:t>
            </a:r>
          </a:p>
          <a:p>
            <a:pPr marL="0" indent="0">
              <a:buNone/>
            </a:pPr>
            <a:endParaRPr lang="fa-IR" sz="2800" dirty="0">
              <a:cs typeface="2  Esfehan" panose="00000700000000000000" pitchFamily="2" charset="-78"/>
            </a:endParaRPr>
          </a:p>
          <a:p>
            <a:pPr marL="0" indent="0">
              <a:buNone/>
            </a:pPr>
            <a:r>
              <a:rPr lang="fa-IR" sz="2800" dirty="0">
                <a:cs typeface="2  Esfehan" panose="00000700000000000000" pitchFamily="2" charset="-78"/>
              </a:rPr>
              <a:t>استاد راهنما : </a:t>
            </a:r>
            <a:r>
              <a:rPr lang="fa-IR" sz="5700" dirty="0">
                <a:cs typeface="2  Esfehan" panose="00000700000000000000" pitchFamily="2" charset="-78"/>
              </a:rPr>
              <a:t>سرکار خانم دکتر میرطاهری</a:t>
            </a:r>
          </a:p>
          <a:p>
            <a:pPr marL="0" indent="0">
              <a:buNone/>
            </a:pPr>
            <a:endParaRPr lang="fa-IR" sz="4000" dirty="0">
              <a:cs typeface="2  Esfehan" panose="00000700000000000000" pitchFamily="2" charset="-78"/>
            </a:endParaRPr>
          </a:p>
          <a:p>
            <a:pPr marL="0" indent="0">
              <a:buNone/>
            </a:pPr>
            <a:r>
              <a:rPr lang="fa-IR" sz="4100" dirty="0">
                <a:cs typeface="2  Esfehan" panose="00000700000000000000" pitchFamily="2" charset="-78"/>
              </a:rPr>
              <a:t>پروژه نهایی درس برنامه نویسی پیشرفته </a:t>
            </a:r>
          </a:p>
          <a:p>
            <a:pPr marL="0" indent="0">
              <a:buNone/>
            </a:pPr>
            <a:endParaRPr lang="fa-IR" sz="2800" dirty="0">
              <a:cs typeface="2  Esfehan" panose="00000700000000000000" pitchFamily="2" charset="-78"/>
            </a:endParaRPr>
          </a:p>
          <a:p>
            <a:pPr marL="0" indent="0">
              <a:buNone/>
            </a:pPr>
            <a:r>
              <a:rPr lang="fa-IR" sz="2800" dirty="0">
                <a:cs typeface="2  Esfehan" panose="00000700000000000000" pitchFamily="2" charset="-78"/>
              </a:rPr>
              <a:t>نیمسال دوم سال تحصیلی 97-1396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77" y="5480909"/>
            <a:ext cx="1427516" cy="100186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11861-F0B3-4F17-A967-CC7EFE501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496408" y="6117653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recording-20180704-150928">
            <a:hlinkClick r:id="" action="ppaction://media"/>
            <a:extLst>
              <a:ext uri="{FF2B5EF4-FFF2-40B4-BE49-F238E27FC236}">
                <a16:creationId xmlns:a16="http://schemas.microsoft.com/office/drawing/2014/main" id="{431EC2B7-987E-4BF9-9E4C-55BD68B63E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726" y="14310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484709"/>
      </p:ext>
    </p:extLst>
  </p:cSld>
  <p:clrMapOvr>
    <a:masterClrMapping/>
  </p:clrMapOvr>
  <p:transition spd="slow" advTm="3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>
                <a:cs typeface="2  Esfehan" panose="00000700000000000000" pitchFamily="2" charset="-78"/>
              </a:rPr>
              <a:t>هدف اصلی پروژه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a-IR" sz="2800" dirty="0">
                <a:cs typeface="2  Esfehan" panose="00000700000000000000" pitchFamily="2" charset="-78"/>
              </a:rPr>
              <a:t>تعیین موارد زیر :</a:t>
            </a:r>
          </a:p>
          <a:p>
            <a:r>
              <a:rPr lang="fa-IR" sz="4400" dirty="0">
                <a:cs typeface="2  Esfehan" panose="00000700000000000000" pitchFamily="2" charset="-78"/>
              </a:rPr>
              <a:t>سیستم عامل سیستم قربانی</a:t>
            </a:r>
          </a:p>
          <a:p>
            <a:r>
              <a:rPr lang="fa-IR" sz="4400" dirty="0">
                <a:cs typeface="2  Esfehan" panose="00000700000000000000" pitchFamily="2" charset="-78"/>
              </a:rPr>
              <a:t>تعیین پورت های باز سیستم مذکور</a:t>
            </a:r>
          </a:p>
          <a:p>
            <a:r>
              <a:rPr lang="fa-IR" sz="4400" dirty="0">
                <a:cs typeface="2  Esfehan" panose="00000700000000000000" pitchFamily="2" charset="-78"/>
              </a:rPr>
              <a:t>تعیین سرویس های در حال اجرا بر روی سیستم مذکور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23" y="292767"/>
            <a:ext cx="1695722" cy="14028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0B05B5-2412-43D8-ABB0-83B381B52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77" y="5480909"/>
            <a:ext cx="1427516" cy="100186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0BF721-F6AC-40A6-9CB8-6AC7C0C2E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52800" y="6173281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108122"/>
      </p:ext>
    </p:extLst>
  </p:cSld>
  <p:clrMapOvr>
    <a:masterClrMapping/>
  </p:clrMapOvr>
  <p:transition spd="slow" advTm="30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7223" y="975555"/>
            <a:ext cx="8610600" cy="1293028"/>
          </a:xfrm>
        </p:spPr>
        <p:txBody>
          <a:bodyPr>
            <a:normAutofit fontScale="90000"/>
          </a:bodyPr>
          <a:lstStyle/>
          <a:p>
            <a:r>
              <a:rPr lang="fa-IR" dirty="0">
                <a:cs typeface="2  Esfehan" panose="00000700000000000000" pitchFamily="2" charset="-78"/>
              </a:rPr>
              <a:t>توضیح </a:t>
            </a:r>
            <a:r>
              <a:rPr lang="fa-IR" dirty="0" smtClean="0">
                <a:cs typeface="2  Esfehan" panose="00000700000000000000" pitchFamily="2" charset="-78"/>
              </a:rPr>
              <a:t>مراحل پروژه </a:t>
            </a:r>
            <a:r>
              <a:rPr lang="fa-IR" dirty="0">
                <a:cs typeface="2  Esfehan" panose="00000700000000000000" pitchFamily="2" charset="-78"/>
              </a:rPr>
              <a:t/>
            </a:r>
            <a:br>
              <a:rPr lang="fa-IR" dirty="0">
                <a:cs typeface="2  Esfehan" panose="00000700000000000000" pitchFamily="2" charset="-78"/>
              </a:rPr>
            </a:br>
            <a:r>
              <a:rPr lang="fa-IR" dirty="0" smtClean="0">
                <a:cs typeface="2  Esfehan" panose="00000700000000000000" pitchFamily="2" charset="-78"/>
              </a:rPr>
              <a:t/>
            </a:r>
            <a:br>
              <a:rPr lang="fa-IR" dirty="0" smtClean="0">
                <a:cs typeface="2  Esfehan" panose="00000700000000000000" pitchFamily="2" charset="-78"/>
              </a:rPr>
            </a:br>
            <a:r>
              <a:rPr lang="fa-IR" dirty="0" smtClean="0">
                <a:cs typeface="2  Esfehan" panose="00000700000000000000" pitchFamily="2" charset="-78"/>
              </a:rPr>
              <a:t>مرحله اول:</a:t>
            </a:r>
            <a:endParaRPr lang="fa-IR" dirty="0">
              <a:cs typeface="2  Esfehan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25486"/>
            <a:ext cx="10820400" cy="4024125"/>
          </a:xfrm>
        </p:spPr>
        <p:txBody>
          <a:bodyPr>
            <a:normAutofit/>
          </a:bodyPr>
          <a:lstStyle/>
          <a:p>
            <a:r>
              <a:rPr lang="fa-IR" sz="2800" dirty="0">
                <a:cs typeface="2  Esfehan" panose="00000700000000000000" pitchFamily="2" charset="-78"/>
              </a:rPr>
              <a:t>در این پروژه ما آدرس آی پی سیستم قربانی </a:t>
            </a:r>
            <a:r>
              <a:rPr lang="fa-IR" sz="2800" dirty="0" smtClean="0">
                <a:cs typeface="2  Esfehan" panose="00000700000000000000" pitchFamily="2" charset="-78"/>
              </a:rPr>
              <a:t>را از کاربر دریافت می کنیم و پرت های مهم از آن آی پی را هدف قرار می دهیم. </a:t>
            </a:r>
          </a:p>
          <a:p>
            <a:endParaRPr lang="en-US" sz="2800" dirty="0" smtClean="0">
              <a:cs typeface="2  Esfehan" panose="00000700000000000000" pitchFamily="2" charset="-78"/>
            </a:endParaRPr>
          </a:p>
          <a:p>
            <a:r>
              <a:rPr lang="fa-IR" sz="2800" dirty="0" smtClean="0">
                <a:cs typeface="2  Esfehan" panose="00000700000000000000" pitchFamily="2" charset="-78"/>
              </a:rPr>
              <a:t>شماره </a:t>
            </a:r>
            <a:r>
              <a:rPr lang="fa-IR" sz="2800" dirty="0" err="1" smtClean="0">
                <a:cs typeface="2  Esfehan" panose="00000700000000000000" pitchFamily="2" charset="-78"/>
              </a:rPr>
              <a:t>پورت</a:t>
            </a:r>
            <a:r>
              <a:rPr lang="fa-IR" sz="2800" dirty="0" smtClean="0">
                <a:cs typeface="2  Esfehan" panose="00000700000000000000" pitchFamily="2" charset="-78"/>
              </a:rPr>
              <a:t> های مهم: </a:t>
            </a:r>
            <a:r>
              <a:rPr lang="fa-IR" dirty="0"/>
              <a:t>20 21 22 23 25 53 67 68 69 80 110 123 137 138 139 143 161 162 179 389 443 636 989 990</a:t>
            </a:r>
            <a:endParaRPr lang="fa-IR" sz="2800" dirty="0">
              <a:cs typeface="2  Esfehan" panose="00000700000000000000" pitchFamily="2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C0EF1-672B-4EB2-BEDD-9D420D640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77" y="5535773"/>
            <a:ext cx="1427516" cy="100186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2A927-0FA5-44A1-BC63-656661D26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52800" y="6176352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448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0">
        <p:split orient="vert"/>
      </p:transition>
    </mc:Choice>
    <mc:Fallback xmlns="">
      <p:transition spd="slow" advTm="30000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a-IR" sz="3600" dirty="0">
                <a:cs typeface="2  Esfehan" panose="00000700000000000000" pitchFamily="2" charset="-78"/>
              </a:rPr>
              <a:t>مرحله </a:t>
            </a:r>
            <a:r>
              <a:rPr lang="fa-IR" sz="3600" dirty="0" smtClean="0">
                <a:cs typeface="2  Esfehan" panose="00000700000000000000" pitchFamily="2" charset="-78"/>
              </a:rPr>
              <a:t>دوم:</a:t>
            </a:r>
            <a:endParaRPr lang="fa-IR" sz="3600" dirty="0">
              <a:cs typeface="2  Esfehan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a-IR" sz="2400" dirty="0">
                <a:cs typeface="2  Esfehan" panose="00000700000000000000" pitchFamily="2" charset="-78"/>
              </a:rPr>
              <a:t>و در محیط توسعه </a:t>
            </a:r>
            <a:r>
              <a:rPr lang="en-US" sz="2800" dirty="0">
                <a:latin typeface="A Hayat" panose="020B0800040000020004" pitchFamily="34" charset="-78"/>
                <a:ea typeface="A Hayat" panose="020B0800040000020004" pitchFamily="34" charset="-78"/>
                <a:cs typeface="A Hayat" panose="020B0800040000020004" pitchFamily="34" charset="-78"/>
              </a:rPr>
              <a:t>Visual Studio </a:t>
            </a:r>
            <a:r>
              <a:rPr lang="fa-IR" sz="2800" dirty="0">
                <a:latin typeface="A Hayat" panose="020B0800040000020004" pitchFamily="34" charset="-78"/>
                <a:ea typeface="A Hayat" panose="020B0800040000020004" pitchFamily="34" charset="-78"/>
                <a:cs typeface="A Hayat" panose="020B0800040000020004" pitchFamily="34" charset="-78"/>
              </a:rPr>
              <a:t> </a:t>
            </a:r>
            <a:r>
              <a:rPr lang="fa-IR" sz="2400" dirty="0">
                <a:cs typeface="2  Esfehan" panose="00000700000000000000" pitchFamily="2" charset="-78"/>
              </a:rPr>
              <a:t>و به زبان </a:t>
            </a:r>
            <a:r>
              <a:rPr lang="en-US" sz="2400" dirty="0">
                <a:cs typeface="2  Esfehan" panose="00000700000000000000" pitchFamily="2" charset="-78"/>
              </a:rPr>
              <a:t>C#</a:t>
            </a:r>
            <a:r>
              <a:rPr lang="fa-IR" sz="2400" dirty="0">
                <a:cs typeface="2  Esfehan" panose="00000700000000000000" pitchFamily="2" charset="-78"/>
              </a:rPr>
              <a:t> ابزار </a:t>
            </a:r>
            <a:r>
              <a:rPr lang="en-US" sz="2800" dirty="0" err="1">
                <a:latin typeface="A Hayat" panose="020B0800040000020004" pitchFamily="34" charset="-78"/>
                <a:ea typeface="A Hayat" panose="020B0800040000020004" pitchFamily="34" charset="-78"/>
                <a:cs typeface="A Hayat" panose="020B0800040000020004" pitchFamily="34" charset="-78"/>
              </a:rPr>
              <a:t>NetCat</a:t>
            </a:r>
            <a:r>
              <a:rPr lang="fa-IR" sz="2400" dirty="0">
                <a:cs typeface="2  Esfehan" panose="00000700000000000000" pitchFamily="2" charset="-78"/>
              </a:rPr>
              <a:t> را </a:t>
            </a:r>
            <a:r>
              <a:rPr lang="fa-IR" sz="2400" dirty="0" err="1">
                <a:cs typeface="2  Esfehan" panose="00000700000000000000" pitchFamily="2" charset="-78"/>
              </a:rPr>
              <a:t>فراخونی</a:t>
            </a:r>
            <a:r>
              <a:rPr lang="fa-IR" sz="2400" dirty="0">
                <a:cs typeface="2  Esfehan" panose="00000700000000000000" pitchFamily="2" charset="-78"/>
              </a:rPr>
              <a:t> کرده خروجی این ابزار را در فایل متنی ذخیره می کند.</a:t>
            </a:r>
          </a:p>
          <a:p>
            <a:endParaRPr lang="fa-IR" sz="2400" dirty="0">
              <a:cs typeface="2  Esfehan" panose="00000700000000000000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5572"/>
      </p:ext>
    </p:extLst>
  </p:cSld>
  <p:clrMapOvr>
    <a:masterClrMapping/>
  </p:clrMapOvr>
  <p:transition spd="slow" advTm="30000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>
                <a:cs typeface="2  Esfehan" panose="00000700000000000000" pitchFamily="2" charset="-78"/>
              </a:rPr>
              <a:t>مرحله </a:t>
            </a:r>
            <a:r>
              <a:rPr lang="fa-IR" dirty="0" smtClean="0">
                <a:cs typeface="2  Esfehan" panose="00000700000000000000" pitchFamily="2" charset="-78"/>
              </a:rPr>
              <a:t>سوم:</a:t>
            </a:r>
            <a:endParaRPr lang="fa-I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a-IR" sz="2000" dirty="0" smtClean="0">
                <a:cs typeface="2  Esfehan" panose="00000700000000000000" pitchFamily="2" charset="-78"/>
              </a:rPr>
              <a:t> آی پی وارد شده و همچنین خروجی برنامه یعنی وضعیت </a:t>
            </a:r>
            <a:r>
              <a:rPr lang="fa-IR" sz="2000" dirty="0" err="1" smtClean="0">
                <a:cs typeface="2  Esfehan" panose="00000700000000000000" pitchFamily="2" charset="-78"/>
              </a:rPr>
              <a:t>پورت</a:t>
            </a:r>
            <a:r>
              <a:rPr lang="fa-IR" sz="2000" dirty="0" smtClean="0">
                <a:cs typeface="2  Esfehan" panose="00000700000000000000" pitchFamily="2" charset="-78"/>
              </a:rPr>
              <a:t> های مهم آی پی وارد شده </a:t>
            </a:r>
            <a:r>
              <a:rPr lang="fa-IR" sz="2000" dirty="0">
                <a:cs typeface="2  Esfehan" panose="00000700000000000000" pitchFamily="2" charset="-78"/>
              </a:rPr>
              <a:t>به همراه آی دی یکتا طراحی شده برای </a:t>
            </a:r>
            <a:r>
              <a:rPr lang="fa-IR" sz="2000" dirty="0" smtClean="0">
                <a:cs typeface="2  Esfehan" panose="00000700000000000000" pitchFamily="2" charset="-78"/>
              </a:rPr>
              <a:t>آن ها در دو جدول </a:t>
            </a:r>
            <a:r>
              <a:rPr lang="fa-IR" sz="2000" dirty="0" smtClean="0">
                <a:cs typeface="2  Esfehan" panose="00000700000000000000" pitchFamily="2" charset="-78"/>
              </a:rPr>
              <a:t>مجزا در </a:t>
            </a:r>
            <a:r>
              <a:rPr lang="fa-IR" sz="2000" dirty="0" err="1" smtClean="0">
                <a:cs typeface="2  Esfehan" panose="00000700000000000000" pitchFamily="2" charset="-78"/>
              </a:rPr>
              <a:t>دیتابیسی</a:t>
            </a:r>
            <a:r>
              <a:rPr lang="fa-IR" sz="2000" dirty="0" smtClean="0">
                <a:cs typeface="2  Esfehan" panose="00000700000000000000" pitchFamily="2" charset="-78"/>
              </a:rPr>
              <a:t> از </a:t>
            </a:r>
            <a:r>
              <a:rPr lang="en-US" sz="2000" dirty="0" err="1" smtClean="0">
                <a:cs typeface="2  Esfehan" panose="00000700000000000000" pitchFamily="2" charset="-78"/>
              </a:rPr>
              <a:t>sqlserver</a:t>
            </a:r>
            <a:r>
              <a:rPr lang="fa-IR" sz="2000" dirty="0" smtClean="0">
                <a:cs typeface="2  Esfehan" panose="00000700000000000000" pitchFamily="2" charset="-78"/>
              </a:rPr>
              <a:t> </a:t>
            </a:r>
            <a:r>
              <a:rPr lang="fa-IR" sz="2000" dirty="0" smtClean="0">
                <a:cs typeface="2  Esfehan" panose="00000700000000000000" pitchFamily="2" charset="-78"/>
              </a:rPr>
              <a:t>ذخیره می شود.</a:t>
            </a:r>
          </a:p>
          <a:p>
            <a:endParaRPr lang="fa-IR" sz="2000" dirty="0">
              <a:cs typeface="2  Esfehan" panose="00000700000000000000" pitchFamily="2" charset="-78"/>
            </a:endParaRPr>
          </a:p>
          <a:p>
            <a:pPr marL="0" indent="0">
              <a:buNone/>
            </a:pPr>
            <a:endParaRPr lang="fa-IR" sz="2000" dirty="0">
              <a:cs typeface="2  Esfehan" panose="00000700000000000000" pitchFamily="2" charset="-7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472" y="3065995"/>
            <a:ext cx="6566275" cy="352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46034"/>
      </p:ext>
    </p:extLst>
  </p:cSld>
  <p:clrMapOvr>
    <a:masterClrMapping/>
  </p:clrMapOvr>
  <p:transition spd="slow" advTm="30000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283196"/>
            <a:ext cx="8610600" cy="1293028"/>
          </a:xfrm>
        </p:spPr>
        <p:txBody>
          <a:bodyPr/>
          <a:lstStyle/>
          <a:p>
            <a:r>
              <a:rPr lang="fa-IR" dirty="0" smtClean="0">
                <a:cs typeface="2  Esfehan" panose="00000700000000000000" pitchFamily="2" charset="-78"/>
              </a:rPr>
              <a:t>توضیح </a:t>
            </a:r>
            <a:r>
              <a:rPr lang="fa-IR" dirty="0" err="1" smtClean="0">
                <a:cs typeface="2  Esfehan" panose="00000700000000000000" pitchFamily="2" charset="-78"/>
              </a:rPr>
              <a:t>تفصیلی</a:t>
            </a:r>
            <a:r>
              <a:rPr lang="fa-IR" dirty="0" smtClean="0">
                <a:cs typeface="2  Esfehan" panose="00000700000000000000" pitchFamily="2" charset="-78"/>
              </a:rPr>
              <a:t> پروژه</a:t>
            </a:r>
            <a:endParaRPr lang="fa-IR" dirty="0">
              <a:cs typeface="2  Esfehan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5281218"/>
            <a:ext cx="10820400" cy="812409"/>
          </a:xfrm>
        </p:spPr>
        <p:txBody>
          <a:bodyPr/>
          <a:lstStyle/>
          <a:p>
            <a:r>
              <a:rPr lang="fa-IR" dirty="0">
                <a:cs typeface="2  Esfehan" panose="00000700000000000000" pitchFamily="2" charset="-78"/>
              </a:rPr>
              <a:t>این پروژه از دو </a:t>
            </a:r>
            <a:r>
              <a:rPr lang="en-US" dirty="0">
                <a:cs typeface="2  Esfehan" panose="00000700000000000000" pitchFamily="2" charset="-78"/>
              </a:rPr>
              <a:t>View </a:t>
            </a:r>
            <a:r>
              <a:rPr lang="fa-IR" dirty="0">
                <a:cs typeface="2  Esfehan" panose="00000700000000000000" pitchFamily="2" charset="-78"/>
              </a:rPr>
              <a:t> به نام های </a:t>
            </a:r>
            <a:r>
              <a:rPr lang="en-US" dirty="0">
                <a:cs typeface="2  Esfehan" panose="00000700000000000000" pitchFamily="2" charset="-78"/>
              </a:rPr>
              <a:t>Index </a:t>
            </a:r>
            <a:r>
              <a:rPr lang="fa-IR" dirty="0">
                <a:cs typeface="2  Esfehan" panose="00000700000000000000" pitchFamily="2" charset="-78"/>
              </a:rPr>
              <a:t> و </a:t>
            </a:r>
            <a:r>
              <a:rPr lang="en-US" dirty="0">
                <a:cs typeface="2  Esfehan" panose="00000700000000000000" pitchFamily="2" charset="-78"/>
              </a:rPr>
              <a:t>Result </a:t>
            </a:r>
            <a:r>
              <a:rPr lang="fa-IR" dirty="0">
                <a:cs typeface="2  Esfehan" panose="00000700000000000000" pitchFamily="2" charset="-78"/>
              </a:rPr>
              <a:t>و یک </a:t>
            </a:r>
            <a:r>
              <a:rPr lang="en-US" dirty="0">
                <a:cs typeface="2  Esfehan" panose="00000700000000000000" pitchFamily="2" charset="-78"/>
              </a:rPr>
              <a:t>  Controller </a:t>
            </a:r>
            <a:r>
              <a:rPr lang="fa-IR" dirty="0">
                <a:cs typeface="2  Esfehan" panose="00000700000000000000" pitchFamily="2" charset="-78"/>
              </a:rPr>
              <a:t>به نام </a:t>
            </a:r>
            <a:r>
              <a:rPr lang="en-US" dirty="0" err="1">
                <a:cs typeface="2  Esfehan" panose="00000700000000000000" pitchFamily="2" charset="-78"/>
              </a:rPr>
              <a:t>HomeController</a:t>
            </a:r>
            <a:r>
              <a:rPr lang="fa-IR" dirty="0">
                <a:cs typeface="2  Esfehan" panose="00000700000000000000" pitchFamily="2" charset="-78"/>
              </a:rPr>
              <a:t> و یک </a:t>
            </a:r>
            <a:r>
              <a:rPr lang="en-US" dirty="0">
                <a:cs typeface="2  Esfehan" panose="00000700000000000000" pitchFamily="2" charset="-78"/>
              </a:rPr>
              <a:t>Model  </a:t>
            </a:r>
            <a:r>
              <a:rPr lang="fa-IR" dirty="0">
                <a:cs typeface="2  Esfehan" panose="00000700000000000000" pitchFamily="2" charset="-78"/>
              </a:rPr>
              <a:t> تشکیل شده است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6CE850-D34E-4BB0-AD4A-B80336DA5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9284" y="1104873"/>
            <a:ext cx="8246202" cy="42994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7D9EE1-6825-46B9-80BF-92D4AC35E2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00" y="5652811"/>
            <a:ext cx="1427516" cy="100186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5FD83-5943-42BC-BFDE-44B41CECF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52800" y="5911064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693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30000">
        <p14:reveal/>
      </p:transition>
    </mc:Choice>
    <mc:Fallback xmlns="">
      <p:transition spd="slow" advTm="30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D8BCE-D7AC-4D75-8F50-E5D5D4347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9D2A0-5802-4F37-A966-43A4107CF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4016" y="4288215"/>
            <a:ext cx="10152184" cy="2233599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</a:pPr>
            <a:r>
              <a:rPr lang="fa-IR" sz="1600" b="1" dirty="0">
                <a:cs typeface="B Nazanin" panose="00000400000000000000" pitchFamily="2" charset="-78"/>
              </a:rPr>
              <a:t>در اسلاید قبل ما ابتدا با استفاده از کلاس </a:t>
            </a:r>
            <a:r>
              <a:rPr lang="en-US" sz="1600" b="1" dirty="0">
                <a:cs typeface="B Nazanin" panose="00000400000000000000" pitchFamily="2" charset="-78"/>
              </a:rPr>
              <a:t>Process </a:t>
            </a:r>
            <a:r>
              <a:rPr lang="fa-IR" sz="1600" b="1" dirty="0">
                <a:cs typeface="B Nazanin" panose="00000400000000000000" pitchFamily="2" charset="-78"/>
              </a:rPr>
              <a:t> پنجره </a:t>
            </a:r>
            <a:r>
              <a:rPr lang="en-US" sz="1600" b="1" dirty="0">
                <a:cs typeface="B Nazanin" panose="00000400000000000000" pitchFamily="2" charset="-78"/>
              </a:rPr>
              <a:t>CMD </a:t>
            </a:r>
            <a:r>
              <a:rPr lang="fa-IR" sz="1600" b="1" dirty="0">
                <a:cs typeface="B Nazanin" panose="00000400000000000000" pitchFamily="2" charset="-78"/>
              </a:rPr>
              <a:t> را باز کرده دستور باز کردن نرم افزار </a:t>
            </a:r>
            <a:r>
              <a:rPr lang="en-US" sz="1600" b="1" dirty="0" err="1">
                <a:cs typeface="B Nazanin" panose="00000400000000000000" pitchFamily="2" charset="-78"/>
              </a:rPr>
              <a:t>NetCat</a:t>
            </a:r>
            <a:r>
              <a:rPr lang="en-US" sz="1600" b="1" dirty="0">
                <a:cs typeface="B Nazanin" panose="00000400000000000000" pitchFamily="2" charset="-78"/>
              </a:rPr>
              <a:t> </a:t>
            </a:r>
            <a:r>
              <a:rPr lang="fa-IR" sz="1600" b="1" dirty="0">
                <a:cs typeface="B Nazanin" panose="00000400000000000000" pitchFamily="2" charset="-78"/>
              </a:rPr>
              <a:t> به آن داده سپس کد موردنظر را وارد می کنیم.</a:t>
            </a:r>
          </a:p>
          <a:p>
            <a:pPr>
              <a:lnSpc>
                <a:spcPct val="170000"/>
              </a:lnSpc>
            </a:pPr>
            <a:r>
              <a:rPr lang="fa-IR" sz="1600" b="1" dirty="0">
                <a:cs typeface="B Nazanin" panose="00000400000000000000" pitchFamily="2" charset="-78"/>
              </a:rPr>
              <a:t>کد </a:t>
            </a:r>
            <a:r>
              <a:rPr lang="en-US" sz="1600" b="1" dirty="0">
                <a:cs typeface="B Nazanin" panose="00000400000000000000" pitchFamily="2" charset="-78"/>
              </a:rPr>
              <a:t>2&gt;&amp;1 </a:t>
            </a:r>
            <a:r>
              <a:rPr lang="fa-IR" sz="1600" b="1" dirty="0">
                <a:cs typeface="B Nazanin" panose="00000400000000000000" pitchFamily="2" charset="-78"/>
              </a:rPr>
              <a:t> </a:t>
            </a:r>
            <a:r>
              <a:rPr lang="en-US" sz="1600" b="1" dirty="0">
                <a:cs typeface="B Nazanin" panose="00000400000000000000" pitchFamily="2" charset="-78"/>
              </a:rPr>
              <a:t>NC –VV –Z </a:t>
            </a:r>
            <a:r>
              <a:rPr lang="en-US" sz="1600" b="1" dirty="0" err="1">
                <a:cs typeface="B Nazanin" panose="00000400000000000000" pitchFamily="2" charset="-78"/>
              </a:rPr>
              <a:t>model.ip</a:t>
            </a:r>
            <a:r>
              <a:rPr lang="en-US" sz="1600" b="1" dirty="0">
                <a:cs typeface="B Nazanin" panose="00000400000000000000" pitchFamily="2" charset="-78"/>
              </a:rPr>
              <a:t>  Port Numbers&gt; File Path</a:t>
            </a:r>
            <a:r>
              <a:rPr lang="fa-IR" sz="1600" b="1" dirty="0">
                <a:cs typeface="B Nazanin" panose="00000400000000000000" pitchFamily="2" charset="-78"/>
              </a:rPr>
              <a:t>  ابتدا چک می کند که پورت های آی پی داده شده در چه وضعی قرار دارند. سپس نتیجه را در فایلی که مسیر آن داده شده می ریزد.</a:t>
            </a:r>
          </a:p>
          <a:p>
            <a:pPr>
              <a:lnSpc>
                <a:spcPct val="170000"/>
              </a:lnSpc>
            </a:pPr>
            <a:r>
              <a:rPr lang="fa-IR" sz="1600" b="1" dirty="0">
                <a:cs typeface="B Nazanin" panose="00000400000000000000" pitchFamily="2" charset="-78"/>
              </a:rPr>
              <a:t>در تصویر فوق شما فایل خروجی که توسط ابزار </a:t>
            </a:r>
            <a:r>
              <a:rPr lang="en-US" sz="1600" b="1" dirty="0" err="1">
                <a:cs typeface="B Nazanin" panose="00000400000000000000" pitchFamily="2" charset="-78"/>
              </a:rPr>
              <a:t>NetCat</a:t>
            </a:r>
            <a:r>
              <a:rPr lang="en-US" sz="1600" b="1" dirty="0">
                <a:cs typeface="B Nazanin" panose="00000400000000000000" pitchFamily="2" charset="-78"/>
              </a:rPr>
              <a:t> </a:t>
            </a:r>
            <a:r>
              <a:rPr lang="fa-IR" sz="1600" b="1" dirty="0">
                <a:cs typeface="B Nazanin" panose="00000400000000000000" pitchFamily="2" charset="-78"/>
              </a:rPr>
              <a:t> نوشته شده است را مشاهده می کنید. در ادامه ما از این فایل استفاده خواهیم کرد.</a:t>
            </a:r>
          </a:p>
          <a:p>
            <a:endParaRPr lang="fa-IR" sz="1100" b="1" dirty="0">
              <a:cs typeface="B Nazanin" panose="00000400000000000000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BCF13D-EB22-4FC6-BD54-F38B0AB7E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46" y="307732"/>
            <a:ext cx="11746523" cy="41587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11F250-D5DF-4D01-A327-00DA3A6147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16" y="5548399"/>
            <a:ext cx="1143000" cy="100186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6B6564-5178-4D91-99D0-68950A021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52800" y="6156689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902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30000">
        <p:circle/>
      </p:transition>
    </mc:Choice>
    <mc:Fallback xmlns="">
      <p:transition spd="slow" advTm="30000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4B261-75A4-4CB6-A810-033504038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8315" y="4375746"/>
            <a:ext cx="9607062" cy="2230646"/>
          </a:xfrm>
        </p:spPr>
        <p:txBody>
          <a:bodyPr>
            <a:normAutofit/>
          </a:bodyPr>
          <a:lstStyle/>
          <a:p>
            <a:r>
              <a:rPr lang="fa-IR" sz="1600" b="1" dirty="0">
                <a:cs typeface="B Nazanin" panose="00000400000000000000" pitchFamily="2" charset="-78"/>
              </a:rPr>
              <a:t>ما در این برنامه یک دیتابیس داریم که شامل دو </a:t>
            </a:r>
            <a:r>
              <a:rPr lang="en-US" sz="1600" b="1" dirty="0">
                <a:cs typeface="B Nazanin" panose="00000400000000000000" pitchFamily="2" charset="-78"/>
              </a:rPr>
              <a:t>Table </a:t>
            </a:r>
            <a:r>
              <a:rPr lang="fa-IR" sz="1600" b="1" dirty="0">
                <a:cs typeface="B Nazanin" panose="00000400000000000000" pitchFamily="2" charset="-78"/>
              </a:rPr>
              <a:t> به نام های </a:t>
            </a:r>
            <a:r>
              <a:rPr lang="en-US" sz="1600" b="1" dirty="0">
                <a:cs typeface="B Nazanin" panose="00000400000000000000" pitchFamily="2" charset="-78"/>
              </a:rPr>
              <a:t>Tip </a:t>
            </a:r>
            <a:r>
              <a:rPr lang="fa-IR" sz="1600" b="1" dirty="0">
                <a:cs typeface="B Nazanin" panose="00000400000000000000" pitchFamily="2" charset="-78"/>
              </a:rPr>
              <a:t> و </a:t>
            </a:r>
            <a:r>
              <a:rPr lang="en-US" sz="1600" b="1" dirty="0" err="1">
                <a:cs typeface="B Nazanin" panose="00000400000000000000" pitchFamily="2" charset="-78"/>
              </a:rPr>
              <a:t>TPortStatus</a:t>
            </a:r>
            <a:r>
              <a:rPr lang="en-US" sz="1600" b="1" dirty="0">
                <a:cs typeface="B Nazanin" panose="00000400000000000000" pitchFamily="2" charset="-78"/>
              </a:rPr>
              <a:t> </a:t>
            </a:r>
            <a:r>
              <a:rPr lang="fa-IR" sz="1600" b="1" dirty="0">
                <a:cs typeface="B Nazanin" panose="00000400000000000000" pitchFamily="2" charset="-78"/>
              </a:rPr>
              <a:t> می باشد. </a:t>
            </a:r>
          </a:p>
          <a:p>
            <a:r>
              <a:rPr lang="fa-IR" sz="1600" b="1" dirty="0">
                <a:cs typeface="B Nazanin" panose="00000400000000000000" pitchFamily="2" charset="-78"/>
              </a:rPr>
              <a:t>در جدول اول آی پی های وارد شده از کاربر و در جدول دوم وضعیت پورت ها ذخیره می شود.</a:t>
            </a:r>
          </a:p>
          <a:p>
            <a:r>
              <a:rPr lang="fa-IR" sz="1600" b="1" dirty="0">
                <a:cs typeface="B Nazanin" panose="00000400000000000000" pitchFamily="2" charset="-78"/>
              </a:rPr>
              <a:t>هنگامی که ما دیتابیس را در برنامه  اضافه می کنیم برنامه برای ما سه مدل به نام های </a:t>
            </a:r>
            <a:r>
              <a:rPr lang="en-US" sz="1600" b="1" dirty="0" err="1">
                <a:cs typeface="B Nazanin" panose="00000400000000000000" pitchFamily="2" charset="-78"/>
              </a:rPr>
              <a:t>ModelB</a:t>
            </a:r>
            <a:r>
              <a:rPr lang="en-US" sz="1600" b="1" dirty="0">
                <a:cs typeface="B Nazanin" panose="00000400000000000000" pitchFamily="2" charset="-78"/>
              </a:rPr>
              <a:t> </a:t>
            </a:r>
            <a:r>
              <a:rPr lang="fa-IR" sz="1600" b="1" dirty="0">
                <a:cs typeface="B Nazanin" panose="00000400000000000000" pitchFamily="2" charset="-78"/>
              </a:rPr>
              <a:t> و </a:t>
            </a:r>
            <a:r>
              <a:rPr lang="en-US" sz="1600" b="1" dirty="0">
                <a:cs typeface="B Nazanin" panose="00000400000000000000" pitchFamily="2" charset="-78"/>
              </a:rPr>
              <a:t>Tip  </a:t>
            </a:r>
            <a:r>
              <a:rPr lang="fa-IR" sz="1600" b="1" dirty="0">
                <a:cs typeface="B Nazanin" panose="00000400000000000000" pitchFamily="2" charset="-78"/>
              </a:rPr>
              <a:t> و </a:t>
            </a:r>
            <a:r>
              <a:rPr lang="en-US" sz="1600" b="1" dirty="0" err="1">
                <a:cs typeface="B Nazanin" panose="00000400000000000000" pitchFamily="2" charset="-78"/>
              </a:rPr>
              <a:t>TPortStatus</a:t>
            </a:r>
            <a:r>
              <a:rPr lang="en-US" sz="1600" b="1" dirty="0">
                <a:cs typeface="B Nazanin" panose="00000400000000000000" pitchFamily="2" charset="-78"/>
              </a:rPr>
              <a:t> </a:t>
            </a:r>
            <a:r>
              <a:rPr lang="fa-IR" sz="1600" b="1" dirty="0">
                <a:cs typeface="B Nazanin" panose="00000400000000000000" pitchFamily="2" charset="-78"/>
              </a:rPr>
              <a:t> و برای ما می سازد.</a:t>
            </a:r>
          </a:p>
          <a:p>
            <a:r>
              <a:rPr lang="fa-IR" sz="1600" b="1" dirty="0">
                <a:cs typeface="B Nazanin" panose="00000400000000000000" pitchFamily="2" charset="-78"/>
              </a:rPr>
              <a:t>در اسلاید قبل ما یک شی از کلاس </a:t>
            </a:r>
            <a:r>
              <a:rPr lang="en-US" sz="1600" b="1" dirty="0">
                <a:cs typeface="B Nazanin" panose="00000400000000000000" pitchFamily="2" charset="-78"/>
              </a:rPr>
              <a:t>Tip </a:t>
            </a:r>
            <a:r>
              <a:rPr lang="fa-IR" sz="1600" b="1" dirty="0">
                <a:cs typeface="B Nazanin" panose="00000400000000000000" pitchFamily="2" charset="-78"/>
              </a:rPr>
              <a:t> ساخته  آی پی دریافتی از کاربر را در آن ذخیره کرده سپس تغییرات را ذخیره می کنیم.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CA7046-3406-4C6D-9B85-4FBA9A467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84" y="0"/>
            <a:ext cx="11069516" cy="44891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B0B80B-3C4C-43EA-92A7-61F4F11D98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46" y="5604523"/>
            <a:ext cx="1175469" cy="100186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A1B6BD-D76E-4E8F-809B-53F8E1CCC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66342" y="6359769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857524"/>
      </p:ext>
    </p:extLst>
  </p:cSld>
  <p:clrMapOvr>
    <a:masterClrMapping/>
  </p:clrMapOvr>
  <p:transition spd="slow" advTm="30000">
    <p:randomBar dir="vert"/>
  </p:transition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259</TotalTime>
  <Words>577</Words>
  <Application>Microsoft Office PowerPoint</Application>
  <PresentationFormat>Widescreen</PresentationFormat>
  <Paragraphs>59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2  Esfehan</vt:lpstr>
      <vt:lpstr>A Hayat</vt:lpstr>
      <vt:lpstr>Arial</vt:lpstr>
      <vt:lpstr>B Nazanin</vt:lpstr>
      <vt:lpstr>Calibri</vt:lpstr>
      <vt:lpstr>Century Gothic</vt:lpstr>
      <vt:lpstr>Times New Roman</vt:lpstr>
      <vt:lpstr>Vapor Trail</vt:lpstr>
      <vt:lpstr>Banner grabbng</vt:lpstr>
      <vt:lpstr>PowerPoint Presentation</vt:lpstr>
      <vt:lpstr>هدف اصلی پروژه</vt:lpstr>
      <vt:lpstr>توضیح مراحل پروژه   مرحله اول:</vt:lpstr>
      <vt:lpstr>مرحله دوم:</vt:lpstr>
      <vt:lpstr>مرحله سوم:</vt:lpstr>
      <vt:lpstr>توضیح تفصیلی پروژه</vt:lpstr>
      <vt:lpstr>PowerPoint Presentation</vt:lpstr>
      <vt:lpstr>PowerPoint Presentation</vt:lpstr>
      <vt:lpstr>PowerPoint Presentation</vt:lpstr>
      <vt:lpstr>PowerPoint Presentation</vt:lpstr>
      <vt:lpstr> نمایی از اجرای پروژه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Banner grabbng</dc:title>
  <dc:creator>Mohsen</dc:creator>
  <cp:lastModifiedBy>Amir noor</cp:lastModifiedBy>
  <cp:revision>28</cp:revision>
  <dcterms:created xsi:type="dcterms:W3CDTF">2018-06-27T09:28:59Z</dcterms:created>
  <dcterms:modified xsi:type="dcterms:W3CDTF">2018-07-04T19:36:38Z</dcterms:modified>
</cp:coreProperties>
</file>

<file path=docProps/thumbnail.jpeg>
</file>